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 Medium" charset="1" panose="02000000000000000000"/>
      <p:regular r:id="rId16"/>
    </p:embeddedFont>
    <p:embeddedFont>
      <p:font typeface="Poppins Light" charset="1" panose="02000000000000000000"/>
      <p:regular r:id="rId17"/>
    </p:embeddedFont>
    <p:embeddedFont>
      <p:font typeface="Poppins Light Bold" charset="1" panose="02000000000000000000"/>
      <p:regular r:id="rId18"/>
    </p:embeddedFont>
    <p:embeddedFont>
      <p:font typeface="Poppins Bold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VAGeMmofr2M.mp4" Type="http://schemas.openxmlformats.org/officeDocument/2006/relationships/video"/><Relationship Id="rId4" Target="../media/VAGeMmofr2M.mp4" Type="http://schemas.microsoft.com/office/2007/relationships/media"/><Relationship Id="rId5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18" Target="../media/image23.png" Type="http://schemas.openxmlformats.org/officeDocument/2006/relationships/image"/><Relationship Id="rId19" Target="../media/image24.svg" Type="http://schemas.openxmlformats.org/officeDocument/2006/relationships/image"/><Relationship Id="rId2" Target="../media/image7.png" Type="http://schemas.openxmlformats.org/officeDocument/2006/relationships/image"/><Relationship Id="rId20" Target="../media/image25.png" Type="http://schemas.openxmlformats.org/officeDocument/2006/relationships/image"/><Relationship Id="rId21" Target="../media/image26.svg" Type="http://schemas.openxmlformats.org/officeDocument/2006/relationships/image"/><Relationship Id="rId22" Target="../media/image27.png" Type="http://schemas.openxmlformats.org/officeDocument/2006/relationships/image"/><Relationship Id="rId23" Target="../media/image28.svg" Type="http://schemas.openxmlformats.org/officeDocument/2006/relationships/image"/><Relationship Id="rId24" Target="../media/image29.png" Type="http://schemas.openxmlformats.org/officeDocument/2006/relationships/image"/><Relationship Id="rId25" Target="../media/image30.svg" Type="http://schemas.openxmlformats.org/officeDocument/2006/relationships/image"/><Relationship Id="rId26" Target="../media/image31.png" Type="http://schemas.openxmlformats.org/officeDocument/2006/relationships/image"/><Relationship Id="rId27" Target="../media/image32.svg" Type="http://schemas.openxmlformats.org/officeDocument/2006/relationships/image"/><Relationship Id="rId28" Target="../media/image33.png" Type="http://schemas.openxmlformats.org/officeDocument/2006/relationships/image"/><Relationship Id="rId29" Target="../media/image34.svg" Type="http://schemas.openxmlformats.org/officeDocument/2006/relationships/image"/><Relationship Id="rId3" Target="../media/image8.svg" Type="http://schemas.openxmlformats.org/officeDocument/2006/relationships/image"/><Relationship Id="rId30" Target="../media/image35.png" Type="http://schemas.openxmlformats.org/officeDocument/2006/relationships/image"/><Relationship Id="rId31" Target="../media/image36.svg" Type="http://schemas.openxmlformats.org/officeDocument/2006/relationships/image"/><Relationship Id="rId32" Target="../media/image37.png" Type="http://schemas.openxmlformats.org/officeDocument/2006/relationships/image"/><Relationship Id="rId33" Target="../media/image38.svg" Type="http://schemas.openxmlformats.org/officeDocument/2006/relationships/image"/><Relationship Id="rId34" Target="../media/image39.png" Type="http://schemas.openxmlformats.org/officeDocument/2006/relationships/image"/><Relationship Id="rId35" Target="../media/image40.svg" Type="http://schemas.openxmlformats.org/officeDocument/2006/relationships/image"/><Relationship Id="rId36" Target="../media/image41.png" Type="http://schemas.openxmlformats.org/officeDocument/2006/relationships/image"/><Relationship Id="rId37" Target="../media/image42.svg" Type="http://schemas.openxmlformats.org/officeDocument/2006/relationships/image"/><Relationship Id="rId38" Target="../media/image43.png" Type="http://schemas.openxmlformats.org/officeDocument/2006/relationships/image"/><Relationship Id="rId39" Target="../media/image44.svg" Type="http://schemas.openxmlformats.org/officeDocument/2006/relationships/image"/><Relationship Id="rId4" Target="../media/image9.png" Type="http://schemas.openxmlformats.org/officeDocument/2006/relationships/image"/><Relationship Id="rId40" Target="../media/image45.png" Type="http://schemas.openxmlformats.org/officeDocument/2006/relationships/image"/><Relationship Id="rId41" Target="../media/image46.svg" Type="http://schemas.openxmlformats.org/officeDocument/2006/relationships/image"/><Relationship Id="rId42" Target="../media/image47.png" Type="http://schemas.openxmlformats.org/officeDocument/2006/relationships/image"/><Relationship Id="rId43" Target="../media/image48.svg" Type="http://schemas.openxmlformats.org/officeDocument/2006/relationships/image"/><Relationship Id="rId44" Target="../media/image49.png" Type="http://schemas.openxmlformats.org/officeDocument/2006/relationships/image"/><Relationship Id="rId45" Target="../media/image50.svg" Type="http://schemas.openxmlformats.org/officeDocument/2006/relationships/image"/><Relationship Id="rId46" Target="../media/image51.png" Type="http://schemas.openxmlformats.org/officeDocument/2006/relationships/image"/><Relationship Id="rId47" Target="../media/image52.svg" Type="http://schemas.openxmlformats.org/officeDocument/2006/relationships/image"/><Relationship Id="rId48" Target="../media/image53.png" Type="http://schemas.openxmlformats.org/officeDocument/2006/relationships/image"/><Relationship Id="rId49" Target="../media/image54.svg" Type="http://schemas.openxmlformats.org/officeDocument/2006/relationships/image"/><Relationship Id="rId5" Target="../media/image10.svg" Type="http://schemas.openxmlformats.org/officeDocument/2006/relationships/image"/><Relationship Id="rId50" Target="../media/image55.png" Type="http://schemas.openxmlformats.org/officeDocument/2006/relationships/image"/><Relationship Id="rId51" Target="../media/image56.svg" Type="http://schemas.openxmlformats.org/officeDocument/2006/relationships/image"/><Relationship Id="rId52" Target="../media/image57.png" Type="http://schemas.openxmlformats.org/officeDocument/2006/relationships/image"/><Relationship Id="rId53" Target="../media/image58.svg" Type="http://schemas.openxmlformats.org/officeDocument/2006/relationships/image"/><Relationship Id="rId54" Target="../media/image59.png" Type="http://schemas.openxmlformats.org/officeDocument/2006/relationships/image"/><Relationship Id="rId55" Target="../media/image60.svg" Type="http://schemas.openxmlformats.org/officeDocument/2006/relationships/image"/><Relationship Id="rId56" Target="../media/image61.png" Type="http://schemas.openxmlformats.org/officeDocument/2006/relationships/image"/><Relationship Id="rId57" Target="../media/image62.svg" Type="http://schemas.openxmlformats.org/officeDocument/2006/relationships/image"/><Relationship Id="rId58" Target="../media/image63.png" Type="http://schemas.openxmlformats.org/officeDocument/2006/relationships/image"/><Relationship Id="rId59" Target="../media/image64.svg" Type="http://schemas.openxmlformats.org/officeDocument/2006/relationships/image"/><Relationship Id="rId6" Target="../media/image11.png" Type="http://schemas.openxmlformats.org/officeDocument/2006/relationships/image"/><Relationship Id="rId60" Target="../media/image65.png" Type="http://schemas.openxmlformats.org/officeDocument/2006/relationships/image"/><Relationship Id="rId61" Target="../media/image66.svg" Type="http://schemas.openxmlformats.org/officeDocument/2006/relationships/image"/><Relationship Id="rId62" Target="../media/image2.png" Type="http://schemas.openxmlformats.org/officeDocument/2006/relationships/image"/><Relationship Id="rId63" Target="../media/image67.png" Type="http://schemas.openxmlformats.org/officeDocument/2006/relationships/image"/><Relationship Id="rId64" Target="../media/image68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2330542"/>
            <a:ext cx="8648661" cy="3021688"/>
            <a:chOff x="0" y="0"/>
            <a:chExt cx="11531548" cy="4028917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90605"/>
              <a:ext cx="11531548" cy="2920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415"/>
                </a:lnSpc>
              </a:pPr>
              <a:r>
                <a:rPr lang="en-US" sz="7792">
                  <a:solidFill>
                    <a:srgbClr val="FFFFFF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TALLER DE EXCEL ADMINISTRATIVO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538577"/>
              <a:ext cx="11531548" cy="4878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33"/>
                </a:lnSpc>
              </a:pPr>
              <a:r>
                <a:rPr lang="en-US" sz="244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taller de formación para el empleo</a:t>
              </a:r>
            </a:p>
          </p:txBody>
        </p:sp>
      </p:grp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24662" t="0" r="24662" b="0"/>
          <a:stretch>
            <a:fillRect/>
          </a:stretch>
        </p:blipFill>
        <p:spPr>
          <a:xfrm flipH="false" flipV="false" rot="0">
            <a:off x="-895350" y="0"/>
            <a:ext cx="9267291" cy="10287000"/>
          </a:xfrm>
          <a:prstGeom prst="rect">
            <a:avLst/>
          </a:prstGeom>
        </p:spPr>
      </p:pic>
      <p:sp>
        <p:nvSpPr>
          <p:cNvPr name="Freeform 6" id="6"/>
          <p:cNvSpPr/>
          <p:nvPr/>
        </p:nvSpPr>
        <p:spPr>
          <a:xfrm flipH="false" flipV="false" rot="0">
            <a:off x="11221136" y="7693957"/>
            <a:ext cx="4494389" cy="1841762"/>
          </a:xfrm>
          <a:custGeom>
            <a:avLst/>
            <a:gdLst/>
            <a:ahLst/>
            <a:cxnLst/>
            <a:rect r="r" b="b" t="t" l="l"/>
            <a:pathLst>
              <a:path h="1841762" w="4494389">
                <a:moveTo>
                  <a:pt x="0" y="0"/>
                </a:moveTo>
                <a:lnTo>
                  <a:pt x="4494389" y="0"/>
                </a:lnTo>
                <a:lnTo>
                  <a:pt x="4494389" y="1841763"/>
                </a:lnTo>
                <a:lnTo>
                  <a:pt x="0" y="1841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8128000" cy="13716000"/>
            </a:xfrm>
            <a:prstGeom prst="rect">
              <a:avLst/>
            </a:prstGeom>
            <a:solidFill>
              <a:srgbClr val="0D3344"/>
            </a:solidFill>
          </p:spPr>
        </p:sp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12228" t="0" r="28511" b="0"/>
            <a:stretch>
              <a:fillRect/>
            </a:stretch>
          </p:blipFill>
          <p:spPr>
            <a:xfrm flipH="false" flipV="false">
              <a:off x="8128000" y="0"/>
              <a:ext cx="8128000" cy="13716000"/>
            </a:xfrm>
            <a:prstGeom prst="rect">
              <a:avLst/>
            </a:prstGeom>
          </p:spPr>
        </p:pic>
        <p:sp>
          <p:nvSpPr>
            <p:cNvPr name="AutoShape 5" id="5"/>
            <p:cNvSpPr/>
            <p:nvPr/>
          </p:nvSpPr>
          <p:spPr>
            <a:xfrm>
              <a:off x="16256000" y="0"/>
              <a:ext cx="8128000" cy="13716000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2102130" y="334926"/>
            <a:ext cx="5996320" cy="10215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13"/>
              </a:lnSpc>
              <a:spcBef>
                <a:spcPts val="2185"/>
              </a:spcBef>
            </a:pPr>
            <a:r>
              <a:rPr lang="en-US" sz="2913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En Diplo Digital – Centro de Capacitación trabajamos para brindar formación práctica y accesible, orientada al </a:t>
            </a:r>
            <a:r>
              <a:rPr lang="en-US" sz="2913">
                <a:solidFill>
                  <a:srgbClr val="2B2B2B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empleo y al desarrollo profesional en Tierra del Fuego.</a:t>
            </a:r>
          </a:p>
          <a:p>
            <a:pPr algn="l">
              <a:lnSpc>
                <a:spcPts val="2913"/>
              </a:lnSpc>
              <a:spcBef>
                <a:spcPts val="2185"/>
              </a:spcBef>
            </a:pPr>
            <a:r>
              <a:rPr lang="en-US" sz="2913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📌 </a:t>
            </a:r>
            <a:r>
              <a:rPr lang="en-US" sz="2913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Nos especializamos en cursos cortos, talleres y diplomaturas en áreas administrativas, contables, tecnológicas y de gestión.</a:t>
            </a:r>
          </a:p>
          <a:p>
            <a:pPr algn="l">
              <a:lnSpc>
                <a:spcPts val="2913"/>
              </a:lnSpc>
              <a:spcBef>
                <a:spcPts val="2185"/>
              </a:spcBef>
            </a:pPr>
            <a:r>
              <a:rPr lang="en-US" sz="2913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🤝 Acompañamos a nuestros estudiantes con material actualizado, docentes especializados y el respaldo de certificaciones nacionales e internacionales.</a:t>
            </a:r>
          </a:p>
          <a:p>
            <a:pPr algn="l">
              <a:lnSpc>
                <a:spcPts val="2913"/>
              </a:lnSpc>
              <a:spcBef>
                <a:spcPts val="2185"/>
              </a:spcBef>
            </a:pPr>
            <a:r>
              <a:rPr lang="en-US" sz="2913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Nuestro objetivo es que cada capacitación se convierta en una herramienta real para mejorar la empleabilidad y abrir nuevas oportunidades laborales.</a:t>
            </a:r>
          </a:p>
          <a:p>
            <a:pPr algn="l">
              <a:lnSpc>
                <a:spcPts val="2913"/>
              </a:lnSpc>
              <a:spcBef>
                <a:spcPts val="2185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666390" y="3310404"/>
            <a:ext cx="3217947" cy="107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0"/>
              </a:lnSpc>
              <a:spcBef>
                <a:spcPct val="0"/>
              </a:spcBef>
            </a:pPr>
            <a:r>
              <a:rPr lang="en-US" sz="6669" spc="-2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QUE ES</a:t>
            </a:r>
          </a:p>
        </p:txBody>
      </p:sp>
      <p:sp>
        <p:nvSpPr>
          <p:cNvPr name="TextBox 8" id="8"/>
          <p:cNvSpPr txBox="true"/>
          <p:nvPr/>
        </p:nvSpPr>
        <p:spPr>
          <a:xfrm rot="-10800000">
            <a:off x="1051978" y="3530728"/>
            <a:ext cx="614412" cy="1231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81"/>
              </a:lnSpc>
              <a:spcBef>
                <a:spcPct val="0"/>
              </a:spcBef>
            </a:pPr>
            <a:r>
              <a:rPr lang="en-US" sz="7601" spc="-22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419547" y="3164792"/>
            <a:ext cx="607386" cy="1218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68"/>
              </a:lnSpc>
              <a:spcBef>
                <a:spcPct val="0"/>
              </a:spcBef>
            </a:pPr>
            <a:r>
              <a:rPr lang="en-US" sz="7514" spc="-22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54794" y="4686145"/>
            <a:ext cx="5169323" cy="2118345"/>
          </a:xfrm>
          <a:custGeom>
            <a:avLst/>
            <a:gdLst/>
            <a:ahLst/>
            <a:cxnLst/>
            <a:rect r="r" b="b" t="t" l="l"/>
            <a:pathLst>
              <a:path h="2118345" w="5169323">
                <a:moveTo>
                  <a:pt x="0" y="0"/>
                </a:moveTo>
                <a:lnTo>
                  <a:pt x="5169323" y="0"/>
                </a:lnTo>
                <a:lnTo>
                  <a:pt x="5169323" y="2118344"/>
                </a:lnTo>
                <a:lnTo>
                  <a:pt x="0" y="2118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940017" cy="10287000"/>
          </a:xfrm>
          <a:custGeom>
            <a:avLst/>
            <a:gdLst/>
            <a:ahLst/>
            <a:cxnLst/>
            <a:rect r="r" b="b" t="t" l="l"/>
            <a:pathLst>
              <a:path h="10287000" w="7940017">
                <a:moveTo>
                  <a:pt x="0" y="0"/>
                </a:moveTo>
                <a:lnTo>
                  <a:pt x="7940017" y="0"/>
                </a:lnTo>
                <a:lnTo>
                  <a:pt x="794001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047" t="0" r="-4704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373511" y="282832"/>
            <a:ext cx="9534485" cy="7154344"/>
            <a:chOff x="0" y="0"/>
            <a:chExt cx="12712646" cy="953912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135057" y="2632683"/>
              <a:ext cx="12442531" cy="6708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11"/>
                </a:lnSpc>
              </a:pPr>
              <a:r>
                <a:rPr lang="en-US" sz="2651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Diplo Digital ofrece certificaciones reconocidas que garantizan la calidad y la validez de sus cursos y diplomaturas. Actualmente, las certificaciones incluyen:</a:t>
              </a:r>
            </a:p>
            <a:p>
              <a:pPr algn="l" marL="572436" indent="-286218" lvl="1">
                <a:lnSpc>
                  <a:spcPts val="3711"/>
                </a:lnSpc>
                <a:buFont typeface="Arial"/>
                <a:buChar char="•"/>
              </a:pPr>
              <a:r>
                <a:rPr lang="en-US" sz="2651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Certificación Nacional: Acreditada bajo normas ISO 9001, lo que garantiza estándares internacionales de calidad en los procesos de enseñanza y aprendizaje.</a:t>
              </a:r>
            </a:p>
            <a:p>
              <a:pPr algn="l" marL="572436" indent="-286218" lvl="1">
                <a:lnSpc>
                  <a:spcPts val="3711"/>
                </a:lnSpc>
                <a:buFont typeface="Arial"/>
                <a:buChar char="•"/>
              </a:pPr>
              <a:r>
                <a:rPr lang="en-US" sz="2651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Certificación Internacional: Otorgada por el Organismo Internacional de Certificación Profesional (OIEP), lo que permite a los estudiantes validar sus conocimientos a nivel global.</a:t>
              </a:r>
            </a:p>
            <a:p>
              <a:pPr algn="l">
                <a:lnSpc>
                  <a:spcPts val="3129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71798"/>
              <a:ext cx="12712646" cy="16096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49"/>
                </a:lnSpc>
              </a:pPr>
              <a:r>
                <a:rPr lang="en-US" sz="8318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CERTIFICACIÓN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616991" y="7587066"/>
            <a:ext cx="4771122" cy="1739472"/>
          </a:xfrm>
          <a:custGeom>
            <a:avLst/>
            <a:gdLst/>
            <a:ahLst/>
            <a:cxnLst/>
            <a:rect r="r" b="b" t="t" l="l"/>
            <a:pathLst>
              <a:path h="1739472" w="4771122">
                <a:moveTo>
                  <a:pt x="0" y="0"/>
                </a:moveTo>
                <a:lnTo>
                  <a:pt x="4771122" y="0"/>
                </a:lnTo>
                <a:lnTo>
                  <a:pt x="4771122" y="1739471"/>
                </a:lnTo>
                <a:lnTo>
                  <a:pt x="0" y="1739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029640" y="7102697"/>
            <a:ext cx="4121835" cy="2708209"/>
          </a:xfrm>
          <a:custGeom>
            <a:avLst/>
            <a:gdLst/>
            <a:ahLst/>
            <a:cxnLst/>
            <a:rect r="r" b="b" t="t" l="l"/>
            <a:pathLst>
              <a:path h="2708209" w="4121835">
                <a:moveTo>
                  <a:pt x="0" y="0"/>
                </a:moveTo>
                <a:lnTo>
                  <a:pt x="4121836" y="0"/>
                </a:lnTo>
                <a:lnTo>
                  <a:pt x="4121836" y="2708209"/>
                </a:lnTo>
                <a:lnTo>
                  <a:pt x="0" y="2708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131" y="911106"/>
            <a:ext cx="8220712" cy="1171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47"/>
              </a:lnSpc>
            </a:pPr>
            <a:r>
              <a:rPr lang="en-US" sz="82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plan del taller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371664" y="309905"/>
            <a:ext cx="7765896" cy="859869"/>
            <a:chOff x="0" y="0"/>
            <a:chExt cx="10354528" cy="1146493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19050"/>
              <a:ext cx="10354528" cy="440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2B2B2B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PARTE 1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558553"/>
              <a:ext cx="10354528" cy="5907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800" spc="-84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1. </a:t>
              </a:r>
              <a:r>
                <a:rPr lang="en-US" sz="2800" spc="-84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Introducción al Taller / Conceptos Generales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371664" y="1962581"/>
            <a:ext cx="6913716" cy="847821"/>
            <a:chOff x="0" y="0"/>
            <a:chExt cx="9218288" cy="1130428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19050"/>
              <a:ext cx="9218288" cy="440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3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2B2B2B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PARTE 2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542488"/>
              <a:ext cx="9218288" cy="5907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2.</a:t>
              </a: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Planillas básicas de Administración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71664" y="3603208"/>
            <a:ext cx="6670236" cy="847821"/>
            <a:chOff x="0" y="0"/>
            <a:chExt cx="8893648" cy="113042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9050"/>
              <a:ext cx="8893648" cy="440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3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2B2B2B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PARTE 3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542488"/>
              <a:ext cx="8893648" cy="5907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3.</a:t>
              </a: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 Listados de Clientes y Proveedores 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371664" y="5244837"/>
            <a:ext cx="5432545" cy="1317069"/>
            <a:chOff x="0" y="0"/>
            <a:chExt cx="7243394" cy="175609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9050"/>
              <a:ext cx="7243394" cy="440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3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2B2B2B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PARTE 4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558553"/>
              <a:ext cx="7243394" cy="1200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4. Conciliación bancaria y cuentas corrientes</a:t>
              </a:r>
            </a:p>
          </p:txBody>
        </p:sp>
      </p:grpSp>
      <p:sp>
        <p:nvSpPr>
          <p:cNvPr name="AutoShape 15" id="15"/>
          <p:cNvSpPr/>
          <p:nvPr/>
        </p:nvSpPr>
        <p:spPr>
          <a:xfrm>
            <a:off x="9371664" y="1564061"/>
            <a:ext cx="5747740" cy="0"/>
          </a:xfrm>
          <a:prstGeom prst="line">
            <a:avLst/>
          </a:prstGeom>
          <a:ln cap="rnd" w="9525">
            <a:solidFill>
              <a:srgbClr val="000000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9371664" y="3204688"/>
            <a:ext cx="5747740" cy="0"/>
          </a:xfrm>
          <a:prstGeom prst="line">
            <a:avLst/>
          </a:prstGeom>
          <a:ln cap="rnd" w="9525">
            <a:solidFill>
              <a:srgbClr val="000000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9371664" y="4846317"/>
            <a:ext cx="5747740" cy="0"/>
          </a:xfrm>
          <a:prstGeom prst="line">
            <a:avLst/>
          </a:prstGeom>
          <a:ln cap="rnd" w="9525">
            <a:solidFill>
              <a:srgbClr val="000000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9371664" y="6952431"/>
            <a:ext cx="5432545" cy="1317069"/>
            <a:chOff x="0" y="0"/>
            <a:chExt cx="7243394" cy="1756093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19050"/>
              <a:ext cx="7243394" cy="440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3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2B2B2B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PARTE 5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558553"/>
              <a:ext cx="7243394" cy="1200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5. Tablas Dinámicas y Gráficos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>
            <a:off x="9371664" y="6757169"/>
            <a:ext cx="5747740" cy="0"/>
          </a:xfrm>
          <a:prstGeom prst="line">
            <a:avLst/>
          </a:prstGeom>
          <a:ln cap="rnd" w="9525">
            <a:solidFill>
              <a:srgbClr val="000000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9371664" y="8660026"/>
            <a:ext cx="5432545" cy="859869"/>
            <a:chOff x="0" y="0"/>
            <a:chExt cx="7243394" cy="1146493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-19050"/>
              <a:ext cx="7243394" cy="440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73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2B2B2B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PARTE 6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558553"/>
              <a:ext cx="7243394" cy="5907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2B2B2B"/>
                  </a:solidFill>
                  <a:latin typeface="Poppins Light Bold"/>
                  <a:ea typeface="Poppins Light Bold"/>
                  <a:cs typeface="Poppins Light Bold"/>
                  <a:sym typeface="Poppins Light Bold"/>
                </a:rPr>
                <a:t>6. Tips y Buenas P'racticas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>
            <a:off x="9371664" y="8464763"/>
            <a:ext cx="5747740" cy="0"/>
          </a:xfrm>
          <a:prstGeom prst="line">
            <a:avLst/>
          </a:prstGeom>
          <a:ln cap="rnd" w="9525">
            <a:solidFill>
              <a:srgbClr val="000000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1600" y="750343"/>
            <a:ext cx="13896979" cy="223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7"/>
              </a:lnSpc>
            </a:pP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1.</a:t>
            </a: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 Introducción al Taller / Conceptos Generales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31600" y="3493270"/>
            <a:ext cx="15159576" cy="4840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📊</a:t>
            </a: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 La importancia de Excel en el ámbito administrativo y laboral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Herramienta esencial en empresas de todos los rubros.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Facilita el registro, control y análisis de la información.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Es la habilidad más demandada en puestos administrativos y de oficina.</a:t>
            </a:r>
          </a:p>
          <a:p>
            <a:pPr algn="l">
              <a:lnSpc>
                <a:spcPts val="3878"/>
              </a:lnSpc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📝 Casos prácticos que veremos hoy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Control de ingresos y egresos.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Listado de clientes y proveedores.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Gestión de stock e inventarios.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Creación de tablas dinámicas y gráficos.</a:t>
            </a:r>
          </a:p>
          <a:p>
            <a:pPr algn="l" marL="0" indent="0" lvl="1">
              <a:lnSpc>
                <a:spcPts val="387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1600" y="750343"/>
            <a:ext cx="13896979" cy="223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7"/>
              </a:lnSpc>
            </a:pP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2. P</a:t>
            </a: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lanillas de Ingresos y Egresos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31600" y="3493270"/>
            <a:ext cx="15159576" cy="4354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💻</a:t>
            </a: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 Creación de planillas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Registro de ingresos y egresos de manera organizada.</a:t>
            </a:r>
          </a:p>
          <a:p>
            <a:pPr algn="l">
              <a:lnSpc>
                <a:spcPts val="3878"/>
              </a:lnSpc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➕ Fórmulas simples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Suma, resta, multiplicación y división.</a:t>
            </a:r>
          </a:p>
          <a:p>
            <a:pPr algn="l">
              <a:lnSpc>
                <a:spcPts val="3878"/>
              </a:lnSpc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📊 Cálculo de saldos finales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Determinación automática de resultados.</a:t>
            </a:r>
          </a:p>
          <a:p>
            <a:pPr algn="l">
              <a:lnSpc>
                <a:spcPts val="3878"/>
              </a:lnSpc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📝 Ejercicio práctico</a:t>
            </a:r>
          </a:p>
          <a:p>
            <a:pPr algn="l" marL="659417" indent="-329708" lvl="1">
              <a:lnSpc>
                <a:spcPts val="3878"/>
              </a:lnSpc>
              <a:buFont typeface="Arial"/>
              <a:buChar char="•"/>
            </a:pPr>
            <a:r>
              <a:rPr lang="en-US" sz="3054" u="none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Control de caja chica con planilla de ejemplo.</a:t>
            </a:r>
          </a:p>
          <a:p>
            <a:pPr algn="l" marL="0" indent="0" lvl="1">
              <a:lnSpc>
                <a:spcPts val="3878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1600" y="750343"/>
            <a:ext cx="13896979" cy="223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7"/>
              </a:lnSpc>
            </a:pP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3. Con</a:t>
            </a: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trol de Stock y Productos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31600" y="3493270"/>
            <a:ext cx="15159576" cy="4354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📦 Registro de movimientos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Entradas y salidas de mercadería.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⚙️ Fórmulas condicionales (SI)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Automatización de alertas y controles.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📊 Cálculo automático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Stock disponible en tiempo real.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📝 Ejercicio práctico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Planilla de inventario sencillo con actualización automática.</a:t>
            </a:r>
          </a:p>
          <a:p>
            <a:pPr algn="l">
              <a:lnSpc>
                <a:spcPts val="3878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1600" y="750343"/>
            <a:ext cx="13896979" cy="223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7"/>
              </a:lnSpc>
            </a:pP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4. Conciliacion bancaria y cuentas corrientes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31600" y="3493270"/>
            <a:ext cx="15159576" cy="3382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🏦 Conciliación bancaria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Comparación entre ex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tracto bancario y registros internos.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Identificación de diferencias y ajustes necesarios.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💳 Ges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tión de cuentas corrientes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Registr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o de movimientos de clientes y proveedores.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ontrol de saldos y vencimientos.</a:t>
            </a:r>
          </a:p>
          <a:p>
            <a:pPr algn="l">
              <a:lnSpc>
                <a:spcPts val="3878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1600" y="750343"/>
            <a:ext cx="13896979" cy="2234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7"/>
              </a:lnSpc>
            </a:pP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5. Tab</a:t>
            </a:r>
            <a:r>
              <a:rPr lang="en-US" sz="7925" b="true">
                <a:solidFill>
                  <a:srgbClr val="0D3344"/>
                </a:solidFill>
                <a:latin typeface="Poppins Bold"/>
                <a:ea typeface="Poppins Bold"/>
                <a:cs typeface="Poppins Bold"/>
                <a:sym typeface="Poppins Bold"/>
              </a:rPr>
              <a:t>las Dinámicas y Gráficos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31600" y="3493270"/>
            <a:ext cx="15159576" cy="4840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📊 Creación de tablas dinámicas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Resume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n rápido y flexible de grandes volúmenes de datos.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🔎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 Análisis de información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Totales por cliente, producto o período.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📈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 Visualización gráfica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Gráficos de barras, líneas y torta a partir de tablas dinámicas.</a:t>
            </a:r>
          </a:p>
          <a:p>
            <a:pPr algn="l">
              <a:lnSpc>
                <a:spcPts val="3878"/>
              </a:lnSpc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📝 Ejercicio práctico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E</a:t>
            </a:r>
            <a:r>
              <a:rPr lang="en-US" sz="3054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laboración de un informe de ventas mensual con gráfico automático.</a:t>
            </a:r>
          </a:p>
          <a:p>
            <a:pPr algn="l" marL="659415" indent="-329708" lvl="1">
              <a:lnSpc>
                <a:spcPts val="3878"/>
              </a:lnSpc>
              <a:buFont typeface="Arial"/>
              <a:buChar char="•"/>
            </a:pPr>
          </a:p>
          <a:p>
            <a:pPr algn="l">
              <a:lnSpc>
                <a:spcPts val="3878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7657654" cy="10287000"/>
          </a:xfrm>
          <a:prstGeom prst="rect">
            <a:avLst/>
          </a:prstGeom>
          <a:solidFill>
            <a:srgbClr val="0D3344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867979" y="1095375"/>
            <a:ext cx="5648452" cy="19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8"/>
              </a:lnSpc>
            </a:pPr>
            <a:r>
              <a:rPr lang="en-US" sz="712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¡MUCHAS GRACIAS!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481232" y="1525862"/>
            <a:ext cx="684494" cy="494080"/>
          </a:xfrm>
          <a:custGeom>
            <a:avLst/>
            <a:gdLst/>
            <a:ahLst/>
            <a:cxnLst/>
            <a:rect r="r" b="b" t="t" l="l"/>
            <a:pathLst>
              <a:path h="494080" w="684494">
                <a:moveTo>
                  <a:pt x="0" y="0"/>
                </a:moveTo>
                <a:lnTo>
                  <a:pt x="684494" y="0"/>
                </a:lnTo>
                <a:lnTo>
                  <a:pt x="684494" y="494081"/>
                </a:lnTo>
                <a:lnTo>
                  <a:pt x="0" y="494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116480" y="1416297"/>
            <a:ext cx="543337" cy="713211"/>
          </a:xfrm>
          <a:custGeom>
            <a:avLst/>
            <a:gdLst/>
            <a:ahLst/>
            <a:cxnLst/>
            <a:rect r="r" b="b" t="t" l="l"/>
            <a:pathLst>
              <a:path h="713211" w="543337">
                <a:moveTo>
                  <a:pt x="0" y="0"/>
                </a:moveTo>
                <a:lnTo>
                  <a:pt x="543337" y="0"/>
                </a:lnTo>
                <a:lnTo>
                  <a:pt x="543337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615323" y="1471079"/>
            <a:ext cx="615965" cy="603646"/>
          </a:xfrm>
          <a:custGeom>
            <a:avLst/>
            <a:gdLst/>
            <a:ahLst/>
            <a:cxnLst/>
            <a:rect r="r" b="b" t="t" l="l"/>
            <a:pathLst>
              <a:path h="603646" w="615965">
                <a:moveTo>
                  <a:pt x="0" y="0"/>
                </a:moveTo>
                <a:lnTo>
                  <a:pt x="615965" y="0"/>
                </a:lnTo>
                <a:lnTo>
                  <a:pt x="615965" y="603646"/>
                </a:lnTo>
                <a:lnTo>
                  <a:pt x="0" y="603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65327" y="1416297"/>
            <a:ext cx="475906" cy="713211"/>
          </a:xfrm>
          <a:custGeom>
            <a:avLst/>
            <a:gdLst/>
            <a:ahLst/>
            <a:cxnLst/>
            <a:rect r="r" b="b" t="t" l="l"/>
            <a:pathLst>
              <a:path h="713211" w="475906">
                <a:moveTo>
                  <a:pt x="0" y="0"/>
                </a:moveTo>
                <a:lnTo>
                  <a:pt x="475906" y="0"/>
                </a:lnTo>
                <a:lnTo>
                  <a:pt x="475906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226173" y="1466890"/>
            <a:ext cx="579754" cy="612024"/>
          </a:xfrm>
          <a:custGeom>
            <a:avLst/>
            <a:gdLst/>
            <a:ahLst/>
            <a:cxnLst/>
            <a:rect r="r" b="b" t="t" l="l"/>
            <a:pathLst>
              <a:path h="612024" w="579754">
                <a:moveTo>
                  <a:pt x="0" y="0"/>
                </a:moveTo>
                <a:lnTo>
                  <a:pt x="579753" y="0"/>
                </a:lnTo>
                <a:lnTo>
                  <a:pt x="579753" y="612024"/>
                </a:lnTo>
                <a:lnTo>
                  <a:pt x="0" y="6120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56401" y="1416297"/>
            <a:ext cx="635406" cy="713211"/>
          </a:xfrm>
          <a:custGeom>
            <a:avLst/>
            <a:gdLst/>
            <a:ahLst/>
            <a:cxnLst/>
            <a:rect r="r" b="b" t="t" l="l"/>
            <a:pathLst>
              <a:path h="713211" w="635406">
                <a:moveTo>
                  <a:pt x="0" y="0"/>
                </a:moveTo>
                <a:lnTo>
                  <a:pt x="635406" y="0"/>
                </a:lnTo>
                <a:lnTo>
                  <a:pt x="635406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75064" y="8323683"/>
            <a:ext cx="690662" cy="537461"/>
          </a:xfrm>
          <a:custGeom>
            <a:avLst/>
            <a:gdLst/>
            <a:ahLst/>
            <a:cxnLst/>
            <a:rect r="r" b="b" t="t" l="l"/>
            <a:pathLst>
              <a:path h="537461" w="690662">
                <a:moveTo>
                  <a:pt x="0" y="0"/>
                </a:moveTo>
                <a:lnTo>
                  <a:pt x="690662" y="0"/>
                </a:lnTo>
                <a:lnTo>
                  <a:pt x="690662" y="537461"/>
                </a:lnTo>
                <a:lnTo>
                  <a:pt x="0" y="53746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45506" y="8235808"/>
            <a:ext cx="285285" cy="713211"/>
          </a:xfrm>
          <a:custGeom>
            <a:avLst/>
            <a:gdLst/>
            <a:ahLst/>
            <a:cxnLst/>
            <a:rect r="r" b="b" t="t" l="l"/>
            <a:pathLst>
              <a:path h="713211" w="285285">
                <a:moveTo>
                  <a:pt x="0" y="0"/>
                </a:moveTo>
                <a:lnTo>
                  <a:pt x="285284" y="0"/>
                </a:lnTo>
                <a:lnTo>
                  <a:pt x="285284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556589" y="8341713"/>
            <a:ext cx="733433" cy="501401"/>
          </a:xfrm>
          <a:custGeom>
            <a:avLst/>
            <a:gdLst/>
            <a:ahLst/>
            <a:cxnLst/>
            <a:rect r="r" b="b" t="t" l="l"/>
            <a:pathLst>
              <a:path h="501401" w="733433">
                <a:moveTo>
                  <a:pt x="0" y="0"/>
                </a:moveTo>
                <a:lnTo>
                  <a:pt x="733433" y="0"/>
                </a:lnTo>
                <a:lnTo>
                  <a:pt x="733433" y="501401"/>
                </a:lnTo>
                <a:lnTo>
                  <a:pt x="0" y="5014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799702" y="8290491"/>
            <a:ext cx="607157" cy="603845"/>
          </a:xfrm>
          <a:custGeom>
            <a:avLst/>
            <a:gdLst/>
            <a:ahLst/>
            <a:cxnLst/>
            <a:rect r="r" b="b" t="t" l="l"/>
            <a:pathLst>
              <a:path h="603845" w="607157">
                <a:moveTo>
                  <a:pt x="0" y="0"/>
                </a:moveTo>
                <a:lnTo>
                  <a:pt x="607156" y="0"/>
                </a:lnTo>
                <a:lnTo>
                  <a:pt x="607156" y="603845"/>
                </a:lnTo>
                <a:lnTo>
                  <a:pt x="0" y="60384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385726" y="8235808"/>
            <a:ext cx="260646" cy="713211"/>
          </a:xfrm>
          <a:custGeom>
            <a:avLst/>
            <a:gdLst/>
            <a:ahLst/>
            <a:cxnLst/>
            <a:rect r="r" b="b" t="t" l="l"/>
            <a:pathLst>
              <a:path h="713211" w="260646">
                <a:moveTo>
                  <a:pt x="0" y="0"/>
                </a:moveTo>
                <a:lnTo>
                  <a:pt x="260647" y="0"/>
                </a:lnTo>
                <a:lnTo>
                  <a:pt x="260647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356401" y="8286841"/>
            <a:ext cx="635406" cy="611145"/>
          </a:xfrm>
          <a:custGeom>
            <a:avLst/>
            <a:gdLst/>
            <a:ahLst/>
            <a:cxnLst/>
            <a:rect r="r" b="b" t="t" l="l"/>
            <a:pathLst>
              <a:path h="611145" w="635406">
                <a:moveTo>
                  <a:pt x="0" y="0"/>
                </a:moveTo>
                <a:lnTo>
                  <a:pt x="635406" y="0"/>
                </a:lnTo>
                <a:lnTo>
                  <a:pt x="635406" y="611146"/>
                </a:lnTo>
                <a:lnTo>
                  <a:pt x="0" y="61114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17944" y="6530930"/>
            <a:ext cx="411069" cy="713211"/>
          </a:xfrm>
          <a:custGeom>
            <a:avLst/>
            <a:gdLst/>
            <a:ahLst/>
            <a:cxnLst/>
            <a:rect r="r" b="b" t="t" l="l"/>
            <a:pathLst>
              <a:path h="713211" w="411069">
                <a:moveTo>
                  <a:pt x="0" y="0"/>
                </a:moveTo>
                <a:lnTo>
                  <a:pt x="411069" y="0"/>
                </a:lnTo>
                <a:lnTo>
                  <a:pt x="411069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139173" y="6530930"/>
            <a:ext cx="497951" cy="713211"/>
          </a:xfrm>
          <a:custGeom>
            <a:avLst/>
            <a:gdLst/>
            <a:ahLst/>
            <a:cxnLst/>
            <a:rect r="r" b="b" t="t" l="l"/>
            <a:pathLst>
              <a:path h="713211" w="497951">
                <a:moveTo>
                  <a:pt x="0" y="0"/>
                </a:moveTo>
                <a:lnTo>
                  <a:pt x="497951" y="0"/>
                </a:lnTo>
                <a:lnTo>
                  <a:pt x="497951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655527" y="6530930"/>
            <a:ext cx="535557" cy="713211"/>
          </a:xfrm>
          <a:custGeom>
            <a:avLst/>
            <a:gdLst/>
            <a:ahLst/>
            <a:cxnLst/>
            <a:rect r="r" b="b" t="t" l="l"/>
            <a:pathLst>
              <a:path h="713211" w="535557">
                <a:moveTo>
                  <a:pt x="0" y="0"/>
                </a:moveTo>
                <a:lnTo>
                  <a:pt x="535557" y="0"/>
                </a:lnTo>
                <a:lnTo>
                  <a:pt x="535557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828370" y="6530930"/>
            <a:ext cx="549821" cy="713211"/>
          </a:xfrm>
          <a:custGeom>
            <a:avLst/>
            <a:gdLst/>
            <a:ahLst/>
            <a:cxnLst/>
            <a:rect r="r" b="b" t="t" l="l"/>
            <a:pathLst>
              <a:path h="713211" w="549821">
                <a:moveTo>
                  <a:pt x="0" y="0"/>
                </a:moveTo>
                <a:lnTo>
                  <a:pt x="549821" y="0"/>
                </a:lnTo>
                <a:lnTo>
                  <a:pt x="549821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359143" y="6530930"/>
            <a:ext cx="313813" cy="713211"/>
          </a:xfrm>
          <a:custGeom>
            <a:avLst/>
            <a:gdLst/>
            <a:ahLst/>
            <a:cxnLst/>
            <a:rect r="r" b="b" t="t" l="l"/>
            <a:pathLst>
              <a:path h="713211" w="313813">
                <a:moveTo>
                  <a:pt x="0" y="0"/>
                </a:moveTo>
                <a:lnTo>
                  <a:pt x="313813" y="0"/>
                </a:lnTo>
                <a:lnTo>
                  <a:pt x="313813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6396304" y="6609736"/>
            <a:ext cx="555599" cy="555599"/>
          </a:xfrm>
          <a:custGeom>
            <a:avLst/>
            <a:gdLst/>
            <a:ahLst/>
            <a:cxnLst/>
            <a:rect r="r" b="b" t="t" l="l"/>
            <a:pathLst>
              <a:path h="555599" w="555599">
                <a:moveTo>
                  <a:pt x="0" y="0"/>
                </a:moveTo>
                <a:lnTo>
                  <a:pt x="555600" y="0"/>
                </a:lnTo>
                <a:lnTo>
                  <a:pt x="555600" y="555600"/>
                </a:lnTo>
                <a:lnTo>
                  <a:pt x="0" y="555600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501858" y="4869224"/>
            <a:ext cx="643242" cy="626869"/>
          </a:xfrm>
          <a:custGeom>
            <a:avLst/>
            <a:gdLst/>
            <a:ahLst/>
            <a:cxnLst/>
            <a:rect r="r" b="b" t="t" l="l"/>
            <a:pathLst>
              <a:path h="626869" w="643242">
                <a:moveTo>
                  <a:pt x="0" y="0"/>
                </a:moveTo>
                <a:lnTo>
                  <a:pt x="643242" y="0"/>
                </a:lnTo>
                <a:lnTo>
                  <a:pt x="643242" y="626868"/>
                </a:lnTo>
                <a:lnTo>
                  <a:pt x="0" y="626868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126205" y="4826052"/>
            <a:ext cx="523886" cy="713211"/>
          </a:xfrm>
          <a:custGeom>
            <a:avLst/>
            <a:gdLst/>
            <a:ahLst/>
            <a:cxnLst/>
            <a:rect r="r" b="b" t="t" l="l"/>
            <a:pathLst>
              <a:path h="713211" w="523886">
                <a:moveTo>
                  <a:pt x="0" y="0"/>
                </a:moveTo>
                <a:lnTo>
                  <a:pt x="523886" y="0"/>
                </a:lnTo>
                <a:lnTo>
                  <a:pt x="523886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606251" y="4826052"/>
            <a:ext cx="634110" cy="713211"/>
          </a:xfrm>
          <a:custGeom>
            <a:avLst/>
            <a:gdLst/>
            <a:ahLst/>
            <a:cxnLst/>
            <a:rect r="r" b="b" t="t" l="l"/>
            <a:pathLst>
              <a:path h="713211" w="634110">
                <a:moveTo>
                  <a:pt x="0" y="0"/>
                </a:moveTo>
                <a:lnTo>
                  <a:pt x="634109" y="0"/>
                </a:lnTo>
                <a:lnTo>
                  <a:pt x="634109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824479" y="4826052"/>
            <a:ext cx="557602" cy="713211"/>
          </a:xfrm>
          <a:custGeom>
            <a:avLst/>
            <a:gdLst/>
            <a:ahLst/>
            <a:cxnLst/>
            <a:rect r="r" b="b" t="t" l="l"/>
            <a:pathLst>
              <a:path h="713211" w="557602">
                <a:moveTo>
                  <a:pt x="0" y="0"/>
                </a:moveTo>
                <a:lnTo>
                  <a:pt x="557602" y="0"/>
                </a:lnTo>
                <a:lnTo>
                  <a:pt x="557602" y="713212"/>
                </a:lnTo>
                <a:lnTo>
                  <a:pt x="0" y="713212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3145988" y="4883918"/>
            <a:ext cx="740123" cy="597481"/>
          </a:xfrm>
          <a:custGeom>
            <a:avLst/>
            <a:gdLst/>
            <a:ahLst/>
            <a:cxnLst/>
            <a:rect r="r" b="b" t="t" l="l"/>
            <a:pathLst>
              <a:path h="597481" w="740123">
                <a:moveTo>
                  <a:pt x="0" y="0"/>
                </a:moveTo>
                <a:lnTo>
                  <a:pt x="740123" y="0"/>
                </a:lnTo>
                <a:lnTo>
                  <a:pt x="740123" y="597480"/>
                </a:lnTo>
                <a:lnTo>
                  <a:pt x="0" y="597480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320449" y="4931885"/>
            <a:ext cx="707310" cy="501547"/>
          </a:xfrm>
          <a:custGeom>
            <a:avLst/>
            <a:gdLst/>
            <a:ahLst/>
            <a:cxnLst/>
            <a:rect r="r" b="b" t="t" l="l"/>
            <a:pathLst>
              <a:path h="501547" w="707310">
                <a:moveTo>
                  <a:pt x="0" y="0"/>
                </a:moveTo>
                <a:lnTo>
                  <a:pt x="707310" y="0"/>
                </a:lnTo>
                <a:lnTo>
                  <a:pt x="707310" y="501546"/>
                </a:lnTo>
                <a:lnTo>
                  <a:pt x="0" y="501546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427250" y="3121175"/>
            <a:ext cx="792457" cy="713211"/>
          </a:xfrm>
          <a:custGeom>
            <a:avLst/>
            <a:gdLst/>
            <a:ahLst/>
            <a:cxnLst/>
            <a:rect r="r" b="b" t="t" l="l"/>
            <a:pathLst>
              <a:path h="713211" w="792457">
                <a:moveTo>
                  <a:pt x="0" y="0"/>
                </a:moveTo>
                <a:lnTo>
                  <a:pt x="792457" y="0"/>
                </a:lnTo>
                <a:lnTo>
                  <a:pt x="792457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075674" y="3156545"/>
            <a:ext cx="624949" cy="642471"/>
          </a:xfrm>
          <a:custGeom>
            <a:avLst/>
            <a:gdLst/>
            <a:ahLst/>
            <a:cxnLst/>
            <a:rect r="r" b="b" t="t" l="l"/>
            <a:pathLst>
              <a:path h="642471" w="624949">
                <a:moveTo>
                  <a:pt x="0" y="0"/>
                </a:moveTo>
                <a:lnTo>
                  <a:pt x="624949" y="0"/>
                </a:lnTo>
                <a:lnTo>
                  <a:pt x="624949" y="642470"/>
                </a:lnTo>
                <a:lnTo>
                  <a:pt x="0" y="642470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1591824" y="3156545"/>
            <a:ext cx="662962" cy="642471"/>
          </a:xfrm>
          <a:custGeom>
            <a:avLst/>
            <a:gdLst/>
            <a:ahLst/>
            <a:cxnLst/>
            <a:rect r="r" b="b" t="t" l="l"/>
            <a:pathLst>
              <a:path h="642471" w="662962">
                <a:moveTo>
                  <a:pt x="0" y="0"/>
                </a:moveTo>
                <a:lnTo>
                  <a:pt x="662962" y="0"/>
                </a:lnTo>
                <a:lnTo>
                  <a:pt x="662962" y="642470"/>
                </a:lnTo>
                <a:lnTo>
                  <a:pt x="0" y="642470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4742077" y="3121175"/>
            <a:ext cx="722406" cy="713211"/>
          </a:xfrm>
          <a:custGeom>
            <a:avLst/>
            <a:gdLst/>
            <a:ahLst/>
            <a:cxnLst/>
            <a:rect r="r" b="b" t="t" l="l"/>
            <a:pathLst>
              <a:path h="713211" w="722406">
                <a:moveTo>
                  <a:pt x="0" y="0"/>
                </a:moveTo>
                <a:lnTo>
                  <a:pt x="722406" y="0"/>
                </a:lnTo>
                <a:lnTo>
                  <a:pt x="722406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248919" y="3121175"/>
            <a:ext cx="534260" cy="713211"/>
          </a:xfrm>
          <a:custGeom>
            <a:avLst/>
            <a:gdLst/>
            <a:ahLst/>
            <a:cxnLst/>
            <a:rect r="r" b="b" t="t" l="l"/>
            <a:pathLst>
              <a:path h="713211" w="534260">
                <a:moveTo>
                  <a:pt x="0" y="0"/>
                </a:moveTo>
                <a:lnTo>
                  <a:pt x="534261" y="0"/>
                </a:lnTo>
                <a:lnTo>
                  <a:pt x="534261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6440041" y="3121175"/>
            <a:ext cx="468126" cy="713211"/>
          </a:xfrm>
          <a:custGeom>
            <a:avLst/>
            <a:gdLst/>
            <a:ahLst/>
            <a:cxnLst/>
            <a:rect r="r" b="b" t="t" l="l"/>
            <a:pathLst>
              <a:path h="713211" w="468126">
                <a:moveTo>
                  <a:pt x="0" y="0"/>
                </a:moveTo>
                <a:lnTo>
                  <a:pt x="468126" y="0"/>
                </a:lnTo>
                <a:lnTo>
                  <a:pt x="468126" y="713211"/>
                </a:lnTo>
                <a:lnTo>
                  <a:pt x="0" y="713211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12978" y="3834386"/>
            <a:ext cx="5358454" cy="2195849"/>
          </a:xfrm>
          <a:custGeom>
            <a:avLst/>
            <a:gdLst/>
            <a:ahLst/>
            <a:cxnLst/>
            <a:rect r="r" b="b" t="t" l="l"/>
            <a:pathLst>
              <a:path h="2195849" w="5358454">
                <a:moveTo>
                  <a:pt x="0" y="0"/>
                </a:moveTo>
                <a:lnTo>
                  <a:pt x="5358453" y="0"/>
                </a:lnTo>
                <a:lnTo>
                  <a:pt x="5358453" y="2195848"/>
                </a:lnTo>
                <a:lnTo>
                  <a:pt x="0" y="2195848"/>
                </a:lnTo>
                <a:lnTo>
                  <a:pt x="0" y="0"/>
                </a:lnTo>
                <a:close/>
              </a:path>
            </a:pathLst>
          </a:custGeom>
          <a:blipFill>
            <a:blip r:embed="rId62"/>
            <a:stretch>
              <a:fillRect l="0" t="0" r="0" b="0"/>
            </a:stretch>
          </a:blipFill>
        </p:spPr>
      </p:sp>
      <p:pic>
        <p:nvPicPr>
          <p:cNvPr name="Picture 35" id="35"/>
          <p:cNvPicPr>
            <a:picLocks noChangeAspect="true"/>
          </p:cNvPicPr>
          <p:nvPr/>
        </p:nvPicPr>
        <p:blipFill>
          <a:blip r:embed="rId63"/>
          <a:stretch>
            <a:fillRect/>
          </a:stretch>
        </p:blipFill>
        <p:spPr>
          <a:xfrm rot="0">
            <a:off x="668530" y="7221604"/>
            <a:ext cx="2393393" cy="2393393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64"/>
          <a:stretch>
            <a:fillRect/>
          </a:stretch>
        </p:blipFill>
        <p:spPr>
          <a:xfrm rot="0">
            <a:off x="4252081" y="7183200"/>
            <a:ext cx="2470200" cy="2470200"/>
          </a:xfrm>
          <a:prstGeom prst="rect">
            <a:avLst/>
          </a:prstGeom>
        </p:spPr>
      </p:pic>
      <p:sp>
        <p:nvSpPr>
          <p:cNvPr name="TextBox 37" id="37"/>
          <p:cNvSpPr txBox="true"/>
          <p:nvPr/>
        </p:nvSpPr>
        <p:spPr>
          <a:xfrm rot="0">
            <a:off x="610417" y="9710823"/>
            <a:ext cx="2509617" cy="440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2"/>
              </a:lnSpc>
            </a:pPr>
            <a:r>
              <a:rPr lang="en-US" sz="316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instagram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828827" y="9704725"/>
            <a:ext cx="3628586" cy="426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4"/>
              </a:lnSpc>
            </a:pPr>
            <a:r>
              <a:rPr lang="en-US" sz="307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plataforma web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DAGzdRTpbSI</dc:identifier>
  <dcterms:modified xsi:type="dcterms:W3CDTF">2011-08-01T06:04:30Z</dcterms:modified>
  <cp:revision>1</cp:revision>
  <dc:title>TALLES DE EXCEL ADMINISTRATIVO</dc:title>
</cp:coreProperties>
</file>